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3"/>
  </p:handoutMasterIdLst>
  <p:sldIdLst>
    <p:sldId id="256" r:id="rId2"/>
  </p:sldIdLst>
  <p:sldSz cx="6858000" cy="9144000" type="screen4x3"/>
  <p:notesSz cx="9926638" cy="6797675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903" userDrawn="1">
          <p15:clr>
            <a:srgbClr val="A4A3A4"/>
          </p15:clr>
        </p15:guide>
        <p15:guide id="2" pos="218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646" autoAdjust="0"/>
    <p:restoredTop sz="94660"/>
  </p:normalViewPr>
  <p:slideViewPr>
    <p:cSldViewPr snapToGrid="0" showGuides="1">
      <p:cViewPr varScale="1">
        <p:scale>
          <a:sx n="82" d="100"/>
          <a:sy n="82" d="100"/>
        </p:scale>
        <p:origin x="-1788" y="-96"/>
      </p:cViewPr>
      <p:guideLst>
        <p:guide orient="horz" pos="2903"/>
        <p:guide pos="218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121" d="100"/>
          <a:sy n="121" d="100"/>
        </p:scale>
        <p:origin x="180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21696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0F9786-637B-4D3D-BD78-71868459147D}" type="datetimeFigureOut">
              <a:rPr kumimoji="1" lang="ja-JP" altLang="en-US" smtClean="0"/>
              <a:t>2018/12/5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645741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21696" y="645741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B5C77C-DFBF-4ACF-A6C2-A48C8BC8C8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92443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F97E7-181E-4F13-8573-541C741E99CB}" type="datetimeFigureOut">
              <a:rPr kumimoji="1" lang="ja-JP" altLang="en-US" smtClean="0"/>
              <a:t>2018/12/5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8A14E-9D6F-4C72-BF4A-20A64122B5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4513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F97E7-181E-4F13-8573-541C741E99CB}" type="datetimeFigureOut">
              <a:rPr kumimoji="1" lang="ja-JP" altLang="en-US" smtClean="0"/>
              <a:t>2018/12/5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8A14E-9D6F-4C72-BF4A-20A64122B5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3042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F97E7-181E-4F13-8573-541C741E99CB}" type="datetimeFigureOut">
              <a:rPr kumimoji="1" lang="ja-JP" altLang="en-US" smtClean="0"/>
              <a:t>2018/12/5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8A14E-9D6F-4C72-BF4A-20A64122B5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269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F97E7-181E-4F13-8573-541C741E99CB}" type="datetimeFigureOut">
              <a:rPr kumimoji="1" lang="ja-JP" altLang="en-US" smtClean="0"/>
              <a:t>2018/12/5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8A14E-9D6F-4C72-BF4A-20A64122B5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2975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F97E7-181E-4F13-8573-541C741E99CB}" type="datetimeFigureOut">
              <a:rPr kumimoji="1" lang="ja-JP" altLang="en-US" smtClean="0"/>
              <a:t>2018/12/5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8A14E-9D6F-4C72-BF4A-20A64122B5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9091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F97E7-181E-4F13-8573-541C741E99CB}" type="datetimeFigureOut">
              <a:rPr kumimoji="1" lang="ja-JP" altLang="en-US" smtClean="0"/>
              <a:t>2018/12/5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8A14E-9D6F-4C72-BF4A-20A64122B5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5255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F97E7-181E-4F13-8573-541C741E99CB}" type="datetimeFigureOut">
              <a:rPr kumimoji="1" lang="ja-JP" altLang="en-US" smtClean="0"/>
              <a:t>2018/12/5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8A14E-9D6F-4C72-BF4A-20A64122B5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0000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F97E7-181E-4F13-8573-541C741E99CB}" type="datetimeFigureOut">
              <a:rPr kumimoji="1" lang="ja-JP" altLang="en-US" smtClean="0"/>
              <a:t>2018/12/5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8A14E-9D6F-4C72-BF4A-20A64122B5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484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F97E7-181E-4F13-8573-541C741E99CB}" type="datetimeFigureOut">
              <a:rPr kumimoji="1" lang="ja-JP" altLang="en-US" smtClean="0"/>
              <a:t>2018/12/5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8A14E-9D6F-4C72-BF4A-20A64122B5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7949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F97E7-181E-4F13-8573-541C741E99CB}" type="datetimeFigureOut">
              <a:rPr kumimoji="1" lang="ja-JP" altLang="en-US" smtClean="0"/>
              <a:t>2018/12/5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8A14E-9D6F-4C72-BF4A-20A64122B5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9137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F97E7-181E-4F13-8573-541C741E99CB}" type="datetimeFigureOut">
              <a:rPr kumimoji="1" lang="ja-JP" altLang="en-US" smtClean="0"/>
              <a:t>2018/12/5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8A14E-9D6F-4C72-BF4A-20A64122B5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5940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F97E7-181E-4F13-8573-541C741E99CB}" type="datetimeFigureOut">
              <a:rPr kumimoji="1" lang="ja-JP" altLang="en-US" smtClean="0"/>
              <a:t>2018/12/5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98A14E-9D6F-4C72-BF4A-20A64122B5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2056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363566" y="870626"/>
            <a:ext cx="2449710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1400" b="1" dirty="0" smtClean="0">
                <a:solidFill>
                  <a:srgbClr val="C00000"/>
                </a:solidFill>
                <a:latin typeface="+mj-ea"/>
                <a:ea typeface="+mj-ea"/>
              </a:rPr>
              <a:t>１）　</a:t>
            </a:r>
            <a:r>
              <a:rPr lang="ja-JP" altLang="ja-JP" sz="1400" b="1" dirty="0" smtClean="0">
                <a:solidFill>
                  <a:srgbClr val="C00000"/>
                </a:solidFill>
                <a:latin typeface="+mj-ea"/>
                <a:ea typeface="+mj-ea"/>
              </a:rPr>
              <a:t>研究</a:t>
            </a:r>
            <a:r>
              <a:rPr lang="ja-JP" altLang="ja-JP" sz="1400" b="1" dirty="0">
                <a:solidFill>
                  <a:srgbClr val="C00000"/>
                </a:solidFill>
                <a:latin typeface="+mj-ea"/>
                <a:ea typeface="+mj-ea"/>
              </a:rPr>
              <a:t>課題の</a:t>
            </a:r>
            <a:r>
              <a:rPr lang="ja-JP" altLang="ja-JP" sz="1400" b="1" dirty="0" smtClean="0">
                <a:solidFill>
                  <a:srgbClr val="C00000"/>
                </a:solidFill>
                <a:latin typeface="+mj-ea"/>
                <a:ea typeface="+mj-ea"/>
              </a:rPr>
              <a:t>申請</a:t>
            </a:r>
            <a:r>
              <a:rPr lang="ja-JP" altLang="en-US" sz="1400" b="1" dirty="0" smtClean="0">
                <a:solidFill>
                  <a:srgbClr val="C00000"/>
                </a:solidFill>
                <a:latin typeface="+mj-ea"/>
                <a:ea typeface="+mj-ea"/>
              </a:rPr>
              <a:t>について</a:t>
            </a:r>
            <a:endParaRPr kumimoji="1" lang="ja-JP" altLang="en-US" sz="1400" b="1" dirty="0">
              <a:solidFill>
                <a:srgbClr val="C00000"/>
              </a:solidFill>
              <a:latin typeface="+mj-ea"/>
              <a:ea typeface="+mj-ea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63566" y="2395231"/>
            <a:ext cx="4847802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1400" b="1" dirty="0" smtClean="0">
                <a:solidFill>
                  <a:srgbClr val="C00000"/>
                </a:solidFill>
                <a:latin typeface="+mj-ea"/>
                <a:ea typeface="+mj-ea"/>
              </a:rPr>
              <a:t>２）　</a:t>
            </a:r>
            <a:r>
              <a:rPr lang="ja-JP" altLang="ja-JP" sz="1400" b="1" dirty="0" smtClean="0">
                <a:solidFill>
                  <a:srgbClr val="C00000"/>
                </a:solidFill>
                <a:latin typeface="+mj-ea"/>
                <a:ea typeface="+mj-ea"/>
              </a:rPr>
              <a:t>研究</a:t>
            </a:r>
            <a:r>
              <a:rPr lang="ja-JP" altLang="ja-JP" sz="1400" b="1" dirty="0">
                <a:solidFill>
                  <a:srgbClr val="C00000"/>
                </a:solidFill>
                <a:latin typeface="+mj-ea"/>
                <a:ea typeface="+mj-ea"/>
              </a:rPr>
              <a:t>課題</a:t>
            </a:r>
            <a:r>
              <a:rPr lang="ja-JP" altLang="ja-JP" sz="1400" b="1" dirty="0" smtClean="0">
                <a:solidFill>
                  <a:srgbClr val="C00000"/>
                </a:solidFill>
                <a:latin typeface="+mj-ea"/>
                <a:ea typeface="+mj-ea"/>
              </a:rPr>
              <a:t>の審査</a:t>
            </a:r>
            <a:r>
              <a:rPr lang="ja-JP" altLang="en-US" sz="1400" b="1" dirty="0" smtClean="0">
                <a:solidFill>
                  <a:srgbClr val="C00000"/>
                </a:solidFill>
                <a:latin typeface="+mj-ea"/>
                <a:ea typeface="+mj-ea"/>
              </a:rPr>
              <a:t>・日本気管食道科学会における位置づけ</a:t>
            </a:r>
            <a:endParaRPr lang="en-US" altLang="ja-JP" sz="1400" b="1" dirty="0" smtClean="0">
              <a:solidFill>
                <a:srgbClr val="C00000"/>
              </a:solidFill>
              <a:latin typeface="+mj-ea"/>
              <a:ea typeface="+mj-ea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63566" y="6273208"/>
            <a:ext cx="2271776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1400" b="1" dirty="0" smtClean="0">
                <a:solidFill>
                  <a:srgbClr val="C00000"/>
                </a:solidFill>
                <a:latin typeface="+mj-ea"/>
                <a:ea typeface="+mj-ea"/>
              </a:rPr>
              <a:t>３）　</a:t>
            </a:r>
            <a:r>
              <a:rPr lang="ja-JP" altLang="ja-JP" sz="1400" b="1" dirty="0" smtClean="0">
                <a:solidFill>
                  <a:srgbClr val="C00000"/>
                </a:solidFill>
                <a:latin typeface="+mj-ea"/>
                <a:ea typeface="+mj-ea"/>
              </a:rPr>
              <a:t>研究</a:t>
            </a:r>
            <a:r>
              <a:rPr lang="ja-JP" altLang="en-US" sz="1400" b="1" dirty="0" smtClean="0">
                <a:solidFill>
                  <a:srgbClr val="C00000"/>
                </a:solidFill>
                <a:latin typeface="+mj-ea"/>
                <a:ea typeface="+mj-ea"/>
              </a:rPr>
              <a:t>期間と成果</a:t>
            </a:r>
            <a:r>
              <a:rPr lang="ja-JP" altLang="ja-JP" sz="1400" b="1" dirty="0" smtClean="0">
                <a:solidFill>
                  <a:srgbClr val="C00000"/>
                </a:solidFill>
                <a:latin typeface="+mj-ea"/>
                <a:ea typeface="+mj-ea"/>
              </a:rPr>
              <a:t>の</a:t>
            </a:r>
            <a:r>
              <a:rPr lang="ja-JP" altLang="en-US" sz="1400" b="1" dirty="0" smtClean="0">
                <a:solidFill>
                  <a:srgbClr val="C00000"/>
                </a:solidFill>
                <a:latin typeface="+mj-ea"/>
                <a:ea typeface="+mj-ea"/>
              </a:rPr>
              <a:t>発表</a:t>
            </a:r>
            <a:endParaRPr kumimoji="1" lang="ja-JP" altLang="en-US" sz="1400" b="1" dirty="0">
              <a:solidFill>
                <a:srgbClr val="C00000"/>
              </a:solidFill>
              <a:latin typeface="+mj-ea"/>
              <a:ea typeface="+mj-ea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013966" y="1242336"/>
            <a:ext cx="526939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kumimoji="1" lang="ja-JP" altLang="en-US" sz="1200" dirty="0" smtClean="0">
                <a:latin typeface="+mj-ea"/>
                <a:ea typeface="+mj-ea"/>
              </a:rPr>
              <a:t>申請時期：毎年２月末日　（前年１２月頃にホームページ・会員メールで公募）</a:t>
            </a:r>
            <a:endParaRPr kumimoji="1" lang="en-US" altLang="ja-JP" sz="1200" dirty="0" smtClean="0">
              <a:latin typeface="+mj-ea"/>
              <a:ea typeface="+mj-ea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endParaRPr kumimoji="1" lang="en-US" altLang="ja-JP" sz="1200" dirty="0" smtClean="0">
              <a:latin typeface="+mj-ea"/>
              <a:ea typeface="+mj-ea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kumimoji="1" lang="ja-JP" altLang="en-US" sz="1200" dirty="0" smtClean="0">
                <a:latin typeface="+mj-ea"/>
                <a:ea typeface="+mj-ea"/>
              </a:rPr>
              <a:t>申請資格：日本気管食道科学会の評議員</a:t>
            </a:r>
            <a:endParaRPr kumimoji="1" lang="en-US" altLang="ja-JP" sz="1200" dirty="0" smtClean="0">
              <a:latin typeface="+mj-ea"/>
              <a:ea typeface="+mj-ea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endParaRPr lang="en-US" altLang="ja-JP" sz="1200" dirty="0">
              <a:latin typeface="+mj-ea"/>
              <a:ea typeface="+mj-ea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kumimoji="1" lang="ja-JP" altLang="en-US" sz="1200" dirty="0" smtClean="0">
                <a:latin typeface="+mj-ea"/>
                <a:ea typeface="+mj-ea"/>
              </a:rPr>
              <a:t>研究申請書の提出　（</a:t>
            </a:r>
            <a:r>
              <a:rPr kumimoji="1" lang="ja-JP" altLang="en-US" sz="1200" b="1" dirty="0" smtClean="0">
                <a:latin typeface="+mj-ea"/>
                <a:ea typeface="+mj-ea"/>
              </a:rPr>
              <a:t>資料２</a:t>
            </a:r>
            <a:r>
              <a:rPr kumimoji="1" lang="ja-JP" altLang="en-US" sz="1200" dirty="0" smtClean="0">
                <a:latin typeface="+mj-ea"/>
                <a:ea typeface="+mj-ea"/>
              </a:rPr>
              <a:t>：ホームページからダウンロード可能にする）</a:t>
            </a:r>
            <a:endParaRPr kumimoji="1" lang="ja-JP" altLang="en-US" sz="1200" dirty="0">
              <a:latin typeface="+mj-ea"/>
              <a:ea typeface="+mj-ea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556068" y="2785101"/>
            <a:ext cx="3299300" cy="1384995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 smtClean="0">
                <a:latin typeface="+mj-ea"/>
                <a:ea typeface="+mj-ea"/>
              </a:rPr>
              <a:t>臨床研究委員会において科学性・妥当性の審査</a:t>
            </a:r>
            <a:endParaRPr kumimoji="1" lang="en-US" altLang="ja-JP" sz="1200" dirty="0" smtClean="0">
              <a:latin typeface="+mj-ea"/>
              <a:ea typeface="+mj-ea"/>
            </a:endParaRPr>
          </a:p>
          <a:p>
            <a:pPr algn="ctr"/>
            <a:r>
              <a:rPr kumimoji="1" lang="ja-JP" altLang="en-US" sz="1200" dirty="0" smtClean="0">
                <a:latin typeface="+mj-ea"/>
                <a:ea typeface="+mj-ea"/>
              </a:rPr>
              <a:t>（研究代表者への提言を行う場合もある）</a:t>
            </a:r>
            <a:endParaRPr kumimoji="1" lang="en-US" altLang="ja-JP" sz="1200" dirty="0" smtClean="0">
              <a:latin typeface="+mj-ea"/>
              <a:ea typeface="+mj-ea"/>
            </a:endParaRPr>
          </a:p>
          <a:p>
            <a:pPr algn="ctr"/>
            <a:r>
              <a:rPr kumimoji="1" lang="ja-JP" altLang="en-US" sz="1200" dirty="0" smtClean="0">
                <a:latin typeface="+mj-ea"/>
                <a:ea typeface="+mj-ea"/>
              </a:rPr>
              <a:t>↓</a:t>
            </a:r>
            <a:endParaRPr kumimoji="1" lang="en-US" altLang="ja-JP" sz="1200" dirty="0" smtClean="0">
              <a:latin typeface="+mj-ea"/>
              <a:ea typeface="+mj-ea"/>
            </a:endParaRPr>
          </a:p>
          <a:p>
            <a:pPr algn="ctr"/>
            <a:r>
              <a:rPr kumimoji="1" lang="ja-JP" altLang="en-US" sz="1200" dirty="0" smtClean="0">
                <a:latin typeface="+mj-ea"/>
                <a:ea typeface="+mj-ea"/>
              </a:rPr>
              <a:t>必要に応じて倫理委員会で倫理面での審査</a:t>
            </a:r>
            <a:endParaRPr kumimoji="1" lang="en-US" altLang="ja-JP" sz="1200" dirty="0" smtClean="0">
              <a:latin typeface="+mj-ea"/>
              <a:ea typeface="+mj-ea"/>
            </a:endParaRPr>
          </a:p>
          <a:p>
            <a:pPr algn="ctr"/>
            <a:r>
              <a:rPr kumimoji="1" lang="ja-JP" altLang="en-US" sz="1200" dirty="0" smtClean="0">
                <a:latin typeface="+mj-ea"/>
                <a:ea typeface="+mj-ea"/>
              </a:rPr>
              <a:t>↓</a:t>
            </a:r>
            <a:endParaRPr kumimoji="1" lang="en-US" altLang="ja-JP" sz="1200" dirty="0" smtClean="0">
              <a:latin typeface="+mj-ea"/>
              <a:ea typeface="+mj-ea"/>
            </a:endParaRPr>
          </a:p>
          <a:p>
            <a:pPr algn="ctr"/>
            <a:r>
              <a:rPr lang="ja-JP" altLang="en-US" sz="1200" dirty="0">
                <a:latin typeface="+mj-ea"/>
              </a:rPr>
              <a:t>日本気管食道科学会</a:t>
            </a:r>
            <a:r>
              <a:rPr kumimoji="1" lang="ja-JP" altLang="en-US" sz="1200" dirty="0" smtClean="0">
                <a:latin typeface="+mj-ea"/>
                <a:ea typeface="+mj-ea"/>
              </a:rPr>
              <a:t>理事会の承認</a:t>
            </a:r>
            <a:endParaRPr kumimoji="1" lang="en-US" altLang="ja-JP" sz="1200" dirty="0" smtClean="0">
              <a:latin typeface="+mj-ea"/>
              <a:ea typeface="+mj-ea"/>
            </a:endParaRPr>
          </a:p>
          <a:p>
            <a:pPr algn="ctr"/>
            <a:r>
              <a:rPr kumimoji="1" lang="ja-JP" altLang="en-US" sz="1200" dirty="0" smtClean="0">
                <a:latin typeface="+mj-ea"/>
                <a:ea typeface="+mj-ea"/>
              </a:rPr>
              <a:t>（</a:t>
            </a:r>
            <a:r>
              <a:rPr kumimoji="1" lang="ja-JP" altLang="en-US" sz="1200" b="1" dirty="0" smtClean="0">
                <a:latin typeface="+mj-ea"/>
                <a:ea typeface="+mj-ea"/>
              </a:rPr>
              <a:t>学会承認の研究課題</a:t>
            </a:r>
            <a:r>
              <a:rPr kumimoji="1" lang="ja-JP" altLang="en-US" sz="1200" dirty="0" smtClean="0">
                <a:latin typeface="+mj-ea"/>
                <a:ea typeface="+mj-ea"/>
              </a:rPr>
              <a:t>となる）</a:t>
            </a:r>
            <a:endParaRPr kumimoji="1" lang="ja-JP" altLang="en-US" sz="1200" dirty="0">
              <a:latin typeface="+mj-ea"/>
              <a:ea typeface="+mj-ea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826606" y="4522007"/>
            <a:ext cx="2772342" cy="156966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>
                <a:latin typeface="+mj-ea"/>
                <a:ea typeface="+mj-ea"/>
              </a:rPr>
              <a:t>研究代表者施設における倫理審査</a:t>
            </a:r>
            <a:endParaRPr kumimoji="1" lang="en-US" altLang="ja-JP" sz="1200" dirty="0" smtClean="0">
              <a:latin typeface="+mj-ea"/>
              <a:ea typeface="+mj-ea"/>
            </a:endParaRPr>
          </a:p>
          <a:p>
            <a:pPr algn="ctr"/>
            <a:r>
              <a:rPr kumimoji="1" lang="en-US" altLang="ja-JP" sz="1200" dirty="0" smtClean="0">
                <a:latin typeface="+mj-ea"/>
                <a:ea typeface="+mj-ea"/>
              </a:rPr>
              <a:t>UMIN</a:t>
            </a:r>
            <a:r>
              <a:rPr kumimoji="1" lang="ja-JP" altLang="en-US" sz="1200" dirty="0" smtClean="0">
                <a:latin typeface="+mj-ea"/>
                <a:ea typeface="+mj-ea"/>
              </a:rPr>
              <a:t>登録</a:t>
            </a:r>
            <a:endParaRPr kumimoji="1" lang="en-US" altLang="ja-JP" sz="1200" dirty="0" smtClean="0">
              <a:latin typeface="+mj-ea"/>
              <a:ea typeface="+mj-ea"/>
            </a:endParaRPr>
          </a:p>
          <a:p>
            <a:pPr algn="ctr"/>
            <a:r>
              <a:rPr kumimoji="1" lang="ja-JP" altLang="en-US" sz="1200" dirty="0" smtClean="0">
                <a:latin typeface="+mj-ea"/>
                <a:ea typeface="+mj-ea"/>
              </a:rPr>
              <a:t>↓</a:t>
            </a:r>
            <a:endParaRPr kumimoji="1" lang="en-US" altLang="ja-JP" sz="1200" dirty="0" smtClean="0">
              <a:latin typeface="+mj-ea"/>
              <a:ea typeface="+mj-ea"/>
            </a:endParaRPr>
          </a:p>
          <a:p>
            <a:pPr algn="ctr"/>
            <a:r>
              <a:rPr kumimoji="1" lang="ja-JP" altLang="en-US" sz="1200" dirty="0" smtClean="0">
                <a:latin typeface="+mj-ea"/>
                <a:ea typeface="+mj-ea"/>
              </a:rPr>
              <a:t>各参加施設での倫理審査</a:t>
            </a:r>
            <a:endParaRPr kumimoji="1" lang="en-US" altLang="ja-JP" sz="1200" dirty="0" smtClean="0">
              <a:latin typeface="+mj-ea"/>
              <a:ea typeface="+mj-ea"/>
            </a:endParaRPr>
          </a:p>
          <a:p>
            <a:pPr algn="ctr"/>
            <a:r>
              <a:rPr kumimoji="1" lang="ja-JP" altLang="en-US" sz="1200" dirty="0" smtClean="0">
                <a:latin typeface="+mj-ea"/>
                <a:ea typeface="+mj-ea"/>
              </a:rPr>
              <a:t>↓</a:t>
            </a:r>
            <a:endParaRPr kumimoji="1" lang="en-US" altLang="ja-JP" sz="1200" dirty="0" smtClean="0">
              <a:latin typeface="+mj-ea"/>
              <a:ea typeface="+mj-ea"/>
            </a:endParaRPr>
          </a:p>
          <a:p>
            <a:pPr algn="ctr"/>
            <a:r>
              <a:rPr kumimoji="1" lang="ja-JP" altLang="en-US" sz="1200" dirty="0" smtClean="0">
                <a:latin typeface="+mj-ea"/>
                <a:ea typeface="+mj-ea"/>
              </a:rPr>
              <a:t>研究開始</a:t>
            </a:r>
            <a:endParaRPr kumimoji="1" lang="en-US" altLang="ja-JP" sz="1200" dirty="0" smtClean="0">
              <a:latin typeface="+mj-ea"/>
              <a:ea typeface="+mj-ea"/>
            </a:endParaRPr>
          </a:p>
          <a:p>
            <a:pPr algn="ctr"/>
            <a:endParaRPr lang="en-US" altLang="ja-JP" sz="1200" dirty="0">
              <a:latin typeface="+mj-ea"/>
              <a:ea typeface="+mj-ea"/>
            </a:endParaRPr>
          </a:p>
          <a:p>
            <a:pPr algn="ctr"/>
            <a:r>
              <a:rPr lang="ja-JP" altLang="en-US" sz="1200" dirty="0" smtClean="0">
                <a:latin typeface="+mj-ea"/>
              </a:rPr>
              <a:t>　　</a:t>
            </a:r>
            <a:r>
              <a:rPr lang="en-US" altLang="ja-JP" sz="1200" dirty="0" smtClean="0">
                <a:latin typeface="+mj-ea"/>
              </a:rPr>
              <a:t>**  </a:t>
            </a:r>
            <a:r>
              <a:rPr lang="ja-JP" altLang="en-US" sz="1200" dirty="0" smtClean="0">
                <a:latin typeface="+mj-ea"/>
              </a:rPr>
              <a:t>ホームページ</a:t>
            </a:r>
            <a:r>
              <a:rPr lang="ja-JP" altLang="en-US" sz="1200" dirty="0">
                <a:latin typeface="+mj-ea"/>
              </a:rPr>
              <a:t>での広報　（</a:t>
            </a:r>
            <a:r>
              <a:rPr lang="ja-JP" altLang="en-US" sz="1200" b="1" dirty="0" smtClean="0">
                <a:latin typeface="+mj-ea"/>
              </a:rPr>
              <a:t>資料３</a:t>
            </a:r>
            <a:r>
              <a:rPr lang="ja-JP" altLang="en-US" sz="1200" dirty="0" smtClean="0">
                <a:latin typeface="+mj-ea"/>
              </a:rPr>
              <a:t>）</a:t>
            </a:r>
            <a:endParaRPr lang="en-US" altLang="ja-JP" sz="1200" dirty="0">
              <a:latin typeface="+mj-ea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33971" y="6659931"/>
            <a:ext cx="5160773" cy="1731243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kumimoji="1" lang="ja-JP" altLang="en-US" sz="1200" dirty="0" smtClean="0">
                <a:latin typeface="+mj-ea"/>
                <a:ea typeface="+mj-ea"/>
              </a:rPr>
              <a:t>研究期間：課題によって異なる　</a:t>
            </a:r>
            <a:endParaRPr kumimoji="1" lang="en-US" altLang="ja-JP" sz="1200" dirty="0" smtClean="0">
              <a:latin typeface="+mj-ea"/>
              <a:ea typeface="+mj-ea"/>
            </a:endParaRPr>
          </a:p>
          <a:p>
            <a:r>
              <a:rPr kumimoji="1" lang="ja-JP" altLang="en-US" sz="1200" dirty="0" smtClean="0">
                <a:latin typeface="+mj-ea"/>
                <a:ea typeface="+mj-ea"/>
              </a:rPr>
              <a:t>　　　　　　　　＜</a:t>
            </a:r>
            <a:r>
              <a:rPr lang="ja-JP" altLang="en-US" sz="1200" dirty="0" smtClean="0">
                <a:latin typeface="+mj-ea"/>
                <a:ea typeface="+mj-ea"/>
              </a:rPr>
              <a:t>延長は</a:t>
            </a:r>
            <a:r>
              <a:rPr kumimoji="1" lang="ja-JP" altLang="en-US" sz="1200" dirty="0" smtClean="0">
                <a:latin typeface="+mj-ea"/>
                <a:ea typeface="+mj-ea"/>
              </a:rPr>
              <a:t>臨床研究委員会において審査・承認＞</a:t>
            </a:r>
            <a:endParaRPr lang="en-US" altLang="ja-JP" sz="1200" dirty="0">
              <a:latin typeface="+mj-ea"/>
              <a:ea typeface="+mj-ea"/>
            </a:endParaRPr>
          </a:p>
          <a:p>
            <a:endParaRPr kumimoji="1" lang="en-US" altLang="ja-JP" sz="1200" dirty="0" smtClean="0">
              <a:latin typeface="+mj-ea"/>
              <a:ea typeface="+mj-ea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kumimoji="1" lang="ja-JP" altLang="en-US" sz="1200" dirty="0" smtClean="0">
                <a:latin typeface="+mj-ea"/>
                <a:ea typeface="+mj-ea"/>
              </a:rPr>
              <a:t>研究成果の報告：</a:t>
            </a:r>
            <a:r>
              <a:rPr lang="ja-JP" altLang="en-US" sz="1200" dirty="0">
                <a:latin typeface="+mj-ea"/>
              </a:rPr>
              <a:t>日本気管食道</a:t>
            </a:r>
            <a:r>
              <a:rPr lang="ja-JP" altLang="en-US" sz="1200" dirty="0" smtClean="0">
                <a:latin typeface="+mj-ea"/>
              </a:rPr>
              <a:t>科学会学術講演会</a:t>
            </a:r>
            <a:r>
              <a:rPr kumimoji="1" lang="ja-JP" altLang="en-US" sz="1200" dirty="0" smtClean="0">
                <a:latin typeface="+mj-ea"/>
                <a:ea typeface="+mj-ea"/>
              </a:rPr>
              <a:t>での報告を義務づける</a:t>
            </a:r>
            <a:endParaRPr kumimoji="1" lang="en-US" altLang="ja-JP" sz="1200" dirty="0" smtClean="0">
              <a:latin typeface="+mj-ea"/>
              <a:ea typeface="+mj-ea"/>
            </a:endParaRPr>
          </a:p>
          <a:p>
            <a:r>
              <a:rPr lang="en-US" altLang="ja-JP" sz="1200" dirty="0" smtClean="0">
                <a:latin typeface="+mj-ea"/>
                <a:ea typeface="+mj-ea"/>
              </a:rPr>
              <a:t>	</a:t>
            </a:r>
            <a:r>
              <a:rPr lang="ja-JP" altLang="en-US" sz="1200" dirty="0" smtClean="0">
                <a:latin typeface="+mj-ea"/>
                <a:ea typeface="+mj-ea"/>
              </a:rPr>
              <a:t>　　　　（学術委員会との協議が必要）</a:t>
            </a:r>
            <a:endParaRPr lang="en-US" altLang="ja-JP" sz="1200" dirty="0">
              <a:latin typeface="+mj-ea"/>
              <a:ea typeface="+mj-ea"/>
            </a:endParaRPr>
          </a:p>
          <a:p>
            <a:endParaRPr kumimoji="1" lang="en-US" altLang="ja-JP" sz="1200" dirty="0">
              <a:latin typeface="+mj-ea"/>
              <a:ea typeface="+mj-ea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kumimoji="1" lang="ja-JP" altLang="en-US" sz="1200" dirty="0" smtClean="0">
                <a:latin typeface="+mj-ea"/>
                <a:ea typeface="+mj-ea"/>
              </a:rPr>
              <a:t>発表</a:t>
            </a:r>
            <a:r>
              <a:rPr lang="ja-JP" altLang="en-US" sz="1200" dirty="0" smtClean="0">
                <a:latin typeface="+mj-ea"/>
                <a:ea typeface="+mj-ea"/>
              </a:rPr>
              <a:t>雑誌：規定しない</a:t>
            </a:r>
            <a:endParaRPr lang="en-US" altLang="ja-JP" sz="1200" dirty="0" smtClean="0">
              <a:latin typeface="+mj-ea"/>
              <a:ea typeface="+mj-ea"/>
            </a:endParaRPr>
          </a:p>
          <a:p>
            <a:endParaRPr lang="en-US" altLang="ja-JP" sz="1050" dirty="0" smtClean="0">
              <a:latin typeface="+mj-ea"/>
              <a:ea typeface="+mj-ea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kumimoji="1" lang="en-US" altLang="ja-JP" sz="1200" dirty="0" smtClean="0">
                <a:latin typeface="+mj-ea"/>
                <a:ea typeface="+mj-ea"/>
              </a:rPr>
              <a:t>Authorship</a:t>
            </a:r>
            <a:r>
              <a:rPr kumimoji="1" lang="ja-JP" altLang="en-US" sz="1200" dirty="0" smtClean="0">
                <a:latin typeface="+mj-ea"/>
                <a:ea typeface="+mj-ea"/>
              </a:rPr>
              <a:t>：理事会での承認時に決めておく</a:t>
            </a:r>
            <a:endParaRPr lang="en-US" altLang="ja-JP" sz="1200" dirty="0">
              <a:latin typeface="+mj-ea"/>
              <a:ea typeface="+mj-ea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1309174" y="288082"/>
            <a:ext cx="4219170" cy="40588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</a:rPr>
              <a:t>研究課題の申請・承認・発表</a:t>
            </a:r>
            <a:endParaRPr kumimoji="1" lang="ja-JP" altLang="en-US" dirty="0">
              <a:solidFill>
                <a:schemeClr val="tx1">
                  <a:lumMod val="95000"/>
                  <a:lumOff val="5000"/>
                </a:schemeClr>
              </a:solidFill>
              <a:latin typeface="+mj-ea"/>
              <a:ea typeface="+mj-ea"/>
            </a:endParaRPr>
          </a:p>
        </p:txBody>
      </p:sp>
      <p:cxnSp>
        <p:nvCxnSpPr>
          <p:cNvPr id="20" name="直線矢印コネクタ 19"/>
          <p:cNvCxnSpPr/>
          <p:nvPr/>
        </p:nvCxnSpPr>
        <p:spPr>
          <a:xfrm>
            <a:off x="3199514" y="4198086"/>
            <a:ext cx="6204" cy="259086"/>
          </a:xfrm>
          <a:prstGeom prst="straightConnector1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矢印コネクタ 46"/>
          <p:cNvCxnSpPr/>
          <p:nvPr/>
        </p:nvCxnSpPr>
        <p:spPr>
          <a:xfrm>
            <a:off x="3213975" y="8432960"/>
            <a:ext cx="0" cy="308344"/>
          </a:xfrm>
          <a:prstGeom prst="straightConnector1">
            <a:avLst/>
          </a:prstGeom>
          <a:ln w="57150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/>
          <p:cNvSpPr txBox="1"/>
          <p:nvPr/>
        </p:nvSpPr>
        <p:spPr>
          <a:xfrm>
            <a:off x="2034410" y="8720036"/>
            <a:ext cx="23567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200" dirty="0" smtClean="0">
                <a:latin typeface="+mj-ea"/>
                <a:ea typeface="+mj-ea"/>
              </a:rPr>
              <a:t>publish</a:t>
            </a:r>
            <a:r>
              <a:rPr lang="ja-JP" altLang="en-US" sz="1200" dirty="0" smtClean="0">
                <a:latin typeface="+mj-ea"/>
                <a:ea typeface="+mj-ea"/>
              </a:rPr>
              <a:t>後、</a:t>
            </a:r>
            <a:r>
              <a:rPr kumimoji="1" lang="ja-JP" altLang="en-US" sz="1200" dirty="0" smtClean="0">
                <a:latin typeface="+mj-ea"/>
                <a:ea typeface="+mj-ea"/>
              </a:rPr>
              <a:t>ホームページでの発表</a:t>
            </a:r>
            <a:endParaRPr kumimoji="1" lang="ja-JP" altLang="en-US" sz="1200" dirty="0">
              <a:latin typeface="+mj-ea"/>
              <a:ea typeface="+mj-ea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929653" y="125084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資料１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95665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197</TotalTime>
  <Words>105</Words>
  <Application>Microsoft Office PowerPoint</Application>
  <PresentationFormat>画面に合わせる (4:3)</PresentationFormat>
  <Paragraphs>35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YASUSHI TOH</dc:creator>
  <cp:lastModifiedBy>meteo</cp:lastModifiedBy>
  <cp:revision>34</cp:revision>
  <dcterms:created xsi:type="dcterms:W3CDTF">2015-06-09T04:38:00Z</dcterms:created>
  <dcterms:modified xsi:type="dcterms:W3CDTF">2018-12-05T04:40:47Z</dcterms:modified>
</cp:coreProperties>
</file>