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87425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00"/>
    <a:srgbClr val="009900"/>
    <a:srgbClr val="0000FF"/>
    <a:srgbClr val="669900"/>
    <a:srgbClr val="33CC33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83BD64-0690-4CCA-B5B9-EC5A1F55CE6E}" v="5" dt="2020-02-22T12:49:40.6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2670" y="12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53BFC-A4DA-45F1-9A24-FB910E7DD8C7}" type="datetimeFigureOut">
              <a:rPr kumimoji="1" lang="ja-JP" altLang="en-US" smtClean="0"/>
              <a:t>2020/12/7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279B7-CB87-448A-9B3F-E9641C91F4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4571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53BFC-A4DA-45F1-9A24-FB910E7DD8C7}" type="datetimeFigureOut">
              <a:rPr kumimoji="1" lang="ja-JP" altLang="en-US" smtClean="0"/>
              <a:t>2020/12/7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279B7-CB87-448A-9B3F-E9641C91F4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6648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53BFC-A4DA-45F1-9A24-FB910E7DD8C7}" type="datetimeFigureOut">
              <a:rPr kumimoji="1" lang="ja-JP" altLang="en-US" smtClean="0"/>
              <a:t>2020/12/7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279B7-CB87-448A-9B3F-E9641C91F4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730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53BFC-A4DA-45F1-9A24-FB910E7DD8C7}" type="datetimeFigureOut">
              <a:rPr kumimoji="1" lang="ja-JP" altLang="en-US" smtClean="0"/>
              <a:t>2020/12/7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279B7-CB87-448A-9B3F-E9641C91F4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2038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53BFC-A4DA-45F1-9A24-FB910E7DD8C7}" type="datetimeFigureOut">
              <a:rPr kumimoji="1" lang="ja-JP" altLang="en-US" smtClean="0"/>
              <a:t>2020/12/7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279B7-CB87-448A-9B3F-E9641C91F4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0023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53BFC-A4DA-45F1-9A24-FB910E7DD8C7}" type="datetimeFigureOut">
              <a:rPr kumimoji="1" lang="ja-JP" altLang="en-US" smtClean="0"/>
              <a:t>2020/12/7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279B7-CB87-448A-9B3F-E9641C91F4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083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53BFC-A4DA-45F1-9A24-FB910E7DD8C7}" type="datetimeFigureOut">
              <a:rPr kumimoji="1" lang="ja-JP" altLang="en-US" smtClean="0"/>
              <a:t>2020/12/7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279B7-CB87-448A-9B3F-E9641C91F4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1108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53BFC-A4DA-45F1-9A24-FB910E7DD8C7}" type="datetimeFigureOut">
              <a:rPr kumimoji="1" lang="ja-JP" altLang="en-US" smtClean="0"/>
              <a:t>2020/12/7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279B7-CB87-448A-9B3F-E9641C91F4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8671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53BFC-A4DA-45F1-9A24-FB910E7DD8C7}" type="datetimeFigureOut">
              <a:rPr kumimoji="1" lang="ja-JP" altLang="en-US" smtClean="0"/>
              <a:t>2020/12/7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279B7-CB87-448A-9B3F-E9641C91F4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011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53BFC-A4DA-45F1-9A24-FB910E7DD8C7}" type="datetimeFigureOut">
              <a:rPr kumimoji="1" lang="ja-JP" altLang="en-US" smtClean="0"/>
              <a:t>2020/12/7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279B7-CB87-448A-9B3F-E9641C91F4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4228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53BFC-A4DA-45F1-9A24-FB910E7DD8C7}" type="datetimeFigureOut">
              <a:rPr kumimoji="1" lang="ja-JP" altLang="en-US" smtClean="0"/>
              <a:t>2020/12/7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279B7-CB87-448A-9B3F-E9641C91F4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3038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53BFC-A4DA-45F1-9A24-FB910E7DD8C7}" type="datetimeFigureOut">
              <a:rPr kumimoji="1" lang="ja-JP" altLang="en-US" smtClean="0"/>
              <a:t>2020/12/7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279B7-CB87-448A-9B3F-E9641C91F4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199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bes@kishoku.jp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jbes@kishoku.jp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116632" y="2392015"/>
            <a:ext cx="20890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itchFamily="49" charset="-128"/>
                <a:ea typeface="ＭＳ ゴシック" pitchFamily="49" charset="-128"/>
              </a:rPr>
              <a:t>研究（調査）の方法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16632" y="4768279"/>
            <a:ext cx="1191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itchFamily="49" charset="-128"/>
                <a:ea typeface="ＭＳ ゴシック" pitchFamily="49" charset="-128"/>
              </a:rPr>
              <a:t>調査期間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16632" y="5380639"/>
            <a:ext cx="28071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itchFamily="49" charset="-128"/>
                <a:ea typeface="ＭＳ ゴシック" pitchFamily="49" charset="-128"/>
              </a:rPr>
              <a:t>調査の対象となる患者さんへ</a:t>
            </a:r>
          </a:p>
        </p:txBody>
      </p:sp>
      <p:sp>
        <p:nvSpPr>
          <p:cNvPr id="27" name="角丸四角形 26"/>
          <p:cNvSpPr/>
          <p:nvPr/>
        </p:nvSpPr>
        <p:spPr>
          <a:xfrm>
            <a:off x="318437" y="222244"/>
            <a:ext cx="6221126" cy="76808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日本気管食道科学会より</a:t>
            </a:r>
            <a:endParaRPr kumimoji="1" lang="en-US" altLang="ja-JP" sz="1400" b="1" dirty="0">
              <a:solidFill>
                <a:schemeClr val="tx1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algn="ctr"/>
            <a:r>
              <a:rPr lang="en-US" altLang="ja-JP" sz="2000" b="1" dirty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『</a:t>
            </a:r>
            <a:r>
              <a:rPr lang="ja-JP" altLang="en-US" sz="2000" b="1" dirty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　　　　　　　　　　　</a:t>
            </a:r>
            <a:r>
              <a:rPr lang="en-US" altLang="ja-JP" sz="2000" b="1" dirty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』</a:t>
            </a:r>
            <a:r>
              <a:rPr lang="ja-JP" altLang="en-US" sz="2000" b="1" dirty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について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16632" y="1042592"/>
            <a:ext cx="26276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itchFamily="49" charset="-128"/>
                <a:ea typeface="ＭＳ ゴシック" pitchFamily="49" charset="-128"/>
              </a:rPr>
              <a:t>研究（調査）の目的と概略</a:t>
            </a:r>
            <a:endParaRPr kumimoji="1" lang="en-US" altLang="ja-JP" sz="1400" b="1" dirty="0">
              <a:solidFill>
                <a:schemeClr val="tx1">
                  <a:lumMod val="95000"/>
                  <a:lumOff val="5000"/>
                </a:schemeClr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59104" y="1360638"/>
            <a:ext cx="6497423" cy="98917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16632" y="6300192"/>
            <a:ext cx="29867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itchFamily="49" charset="-128"/>
                <a:ea typeface="ＭＳ ゴシック" pitchFamily="49" charset="-128"/>
              </a:rPr>
              <a:t>この調査への協力は任意です。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16632" y="7228384"/>
            <a:ext cx="17299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itchFamily="49" charset="-128"/>
                <a:ea typeface="ＭＳ ゴシック" pitchFamily="49" charset="-128"/>
              </a:rPr>
              <a:t>お問い合わせ先</a:t>
            </a:r>
          </a:p>
        </p:txBody>
      </p:sp>
      <p:sp>
        <p:nvSpPr>
          <p:cNvPr id="30" name="正方形/長方形 29"/>
          <p:cNvSpPr/>
          <p:nvPr/>
        </p:nvSpPr>
        <p:spPr>
          <a:xfrm>
            <a:off x="1851470" y="8316416"/>
            <a:ext cx="4889898" cy="669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500"/>
              </a:lnSpc>
            </a:pPr>
            <a:r>
              <a:rPr lang="ja-JP" altLang="en-US" sz="1200" dirty="0"/>
              <a:t>特定非営利活動法人日本気管食道科学会　事務局</a:t>
            </a:r>
            <a:br>
              <a:rPr lang="ja-JP" altLang="en-US" sz="1200" dirty="0"/>
            </a:br>
            <a:r>
              <a:rPr lang="ja-JP" altLang="en-US" sz="1200" dirty="0"/>
              <a:t>〒</a:t>
            </a:r>
            <a:r>
              <a:rPr lang="en-US" altLang="ja-JP" sz="1200" dirty="0"/>
              <a:t>160-0004</a:t>
            </a:r>
            <a:r>
              <a:rPr lang="ja-JP" altLang="en-US" sz="1200" dirty="0"/>
              <a:t>　東京都新宿区四谷</a:t>
            </a:r>
            <a:r>
              <a:rPr lang="en-US" altLang="ja-JP" sz="1200" dirty="0"/>
              <a:t>1-11</a:t>
            </a:r>
            <a:r>
              <a:rPr lang="ja-JP" altLang="en-US" sz="1200" dirty="0"/>
              <a:t>　陽臨堂ビル</a:t>
            </a:r>
            <a:r>
              <a:rPr lang="en-US" altLang="ja-JP" sz="1200" dirty="0"/>
              <a:t>2F</a:t>
            </a:r>
            <a:br>
              <a:rPr lang="en-US" altLang="ja-JP" sz="1200" dirty="0"/>
            </a:br>
            <a:r>
              <a:rPr lang="ja-JP" altLang="en-US" sz="1200" dirty="0"/>
              <a:t>　　　　　　　　</a:t>
            </a:r>
            <a:r>
              <a:rPr lang="en-US" altLang="ja-JP" sz="1200" dirty="0"/>
              <a:t>E-mail </a:t>
            </a:r>
            <a:r>
              <a:rPr lang="ja-JP" altLang="en-US" sz="1200" dirty="0"/>
              <a:t>：</a:t>
            </a:r>
            <a:r>
              <a:rPr lang="en-US" altLang="ja-JP" sz="1200" dirty="0">
                <a:hlinkClick r:id="rId2"/>
              </a:rPr>
              <a:t>jbes@kishoku.jp</a:t>
            </a:r>
            <a:r>
              <a:rPr lang="ja-JP" altLang="en-US" sz="1200" dirty="0"/>
              <a:t>　　</a:t>
            </a:r>
            <a:endParaRPr lang="ja-JP" altLang="en-US" sz="1200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476672" y="8328249"/>
            <a:ext cx="1282170" cy="2160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お問い合わせ先</a:t>
            </a:r>
          </a:p>
        </p:txBody>
      </p:sp>
      <p:sp>
        <p:nvSpPr>
          <p:cNvPr id="33" name="正方形/長方形 32"/>
          <p:cNvSpPr/>
          <p:nvPr/>
        </p:nvSpPr>
        <p:spPr>
          <a:xfrm>
            <a:off x="159104" y="5668671"/>
            <a:ext cx="6497423" cy="63152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159104" y="2716691"/>
            <a:ext cx="6497423" cy="999203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1200" dirty="0">
              <a:solidFill>
                <a:schemeClr val="tx1"/>
              </a:solidFill>
            </a:endParaRPr>
          </a:p>
          <a:p>
            <a:pPr algn="ctr"/>
            <a:endParaRPr kumimoji="1" lang="ja-JP" altLang="en-US" dirty="0"/>
          </a:p>
        </p:txBody>
      </p:sp>
      <p:sp>
        <p:nvSpPr>
          <p:cNvPr id="35" name="正方形/長方形 34"/>
          <p:cNvSpPr/>
          <p:nvPr/>
        </p:nvSpPr>
        <p:spPr>
          <a:xfrm>
            <a:off x="159104" y="5083814"/>
            <a:ext cx="6497423" cy="28027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itchFamily="49" charset="-128"/>
                <a:ea typeface="ＭＳ ゴシック" pitchFamily="49" charset="-128"/>
              </a:rPr>
              <a:t>		</a:t>
            </a:r>
          </a:p>
        </p:txBody>
      </p:sp>
      <p:sp>
        <p:nvSpPr>
          <p:cNvPr id="36" name="正方形/長方形 35"/>
          <p:cNvSpPr/>
          <p:nvPr/>
        </p:nvSpPr>
        <p:spPr>
          <a:xfrm>
            <a:off x="159104" y="4081389"/>
            <a:ext cx="6497423" cy="634627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16632" y="3749609"/>
            <a:ext cx="24481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itchFamily="49" charset="-128"/>
                <a:ea typeface="ＭＳ ゴシック" pitchFamily="49" charset="-128"/>
              </a:rPr>
              <a:t>研究（調査）の参加施設</a:t>
            </a:r>
          </a:p>
        </p:txBody>
      </p:sp>
      <p:sp>
        <p:nvSpPr>
          <p:cNvPr id="38" name="正方形/長方形 37"/>
          <p:cNvSpPr/>
          <p:nvPr/>
        </p:nvSpPr>
        <p:spPr>
          <a:xfrm>
            <a:off x="159104" y="6588224"/>
            <a:ext cx="6497423" cy="63152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/>
          <p:cNvSpPr/>
          <p:nvPr/>
        </p:nvSpPr>
        <p:spPr>
          <a:xfrm>
            <a:off x="130600" y="7524328"/>
            <a:ext cx="6497423" cy="63152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500"/>
              </a:lnSpc>
            </a:pPr>
            <a:r>
              <a:rPr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itchFamily="49" charset="-128"/>
                <a:ea typeface="ＭＳ ゴシック" pitchFamily="49" charset="-128"/>
              </a:rPr>
              <a:t>この研究は、</a:t>
            </a:r>
            <a:r>
              <a:rPr lang="ja-JP" altLang="en-US" sz="1200" dirty="0">
                <a:solidFill>
                  <a:schemeClr val="tx1"/>
                </a:solidFill>
              </a:rPr>
              <a:t>日本気管食道科学会</a:t>
            </a:r>
            <a:r>
              <a:rPr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itchFamily="49" charset="-128"/>
                <a:ea typeface="ＭＳ ゴシック" pitchFamily="49" charset="-128"/>
              </a:rPr>
              <a:t>会臨床研究委員会が研究事務局を担当しています。</a:t>
            </a:r>
            <a:endParaRPr lang="en-US" altLang="ja-JP" sz="1200" dirty="0">
              <a:solidFill>
                <a:schemeClr val="tx1">
                  <a:lumMod val="95000"/>
                  <a:lumOff val="5000"/>
                </a:schemeClr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itchFamily="49" charset="-128"/>
                <a:ea typeface="ＭＳ ゴシック" pitchFamily="49" charset="-128"/>
              </a:rPr>
              <a:t>　　　　　　研究責任者：　　　　　　　（施設名）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937943" y="81902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資料２</a:t>
            </a:r>
          </a:p>
        </p:txBody>
      </p:sp>
      <p:sp>
        <p:nvSpPr>
          <p:cNvPr id="22" name="テキスト ボックス 25">
            <a:extLst>
              <a:ext uri="{FF2B5EF4-FFF2-40B4-BE49-F238E27FC236}">
                <a16:creationId xmlns:a16="http://schemas.microsoft.com/office/drawing/2014/main" id="{C8399A7F-3F67-4C28-BB66-1E1D4203BC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769" y="6588224"/>
            <a:ext cx="649446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en-US" altLang="ja-JP" sz="1200" dirty="0"/>
          </a:p>
        </p:txBody>
      </p:sp>
    </p:spTree>
    <p:extLst>
      <p:ext uri="{BB962C8B-B14F-4D97-AF65-F5344CB8AC3E}">
        <p14:creationId xmlns:p14="http://schemas.microsoft.com/office/powerpoint/2010/main" val="1146370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A4E1157-D450-4468-84AF-9B3631BC11DA}"/>
              </a:ext>
            </a:extLst>
          </p:cNvPr>
          <p:cNvSpPr txBox="1"/>
          <p:nvPr/>
        </p:nvSpPr>
        <p:spPr>
          <a:xfrm>
            <a:off x="116632" y="2392015"/>
            <a:ext cx="20890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itchFamily="49" charset="-128"/>
                <a:ea typeface="ＭＳ ゴシック" pitchFamily="49" charset="-128"/>
              </a:rPr>
              <a:t>研究（調査）の方法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C1A74C2-DA5F-4C7B-865B-AC31CBD48428}"/>
              </a:ext>
            </a:extLst>
          </p:cNvPr>
          <p:cNvSpPr txBox="1"/>
          <p:nvPr/>
        </p:nvSpPr>
        <p:spPr>
          <a:xfrm>
            <a:off x="116632" y="4768279"/>
            <a:ext cx="1191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itchFamily="49" charset="-128"/>
                <a:ea typeface="ＭＳ ゴシック" pitchFamily="49" charset="-128"/>
              </a:rPr>
              <a:t>調査期間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C55A609-70DD-4968-ACE0-14BBB178B210}"/>
              </a:ext>
            </a:extLst>
          </p:cNvPr>
          <p:cNvSpPr txBox="1"/>
          <p:nvPr/>
        </p:nvSpPr>
        <p:spPr>
          <a:xfrm>
            <a:off x="116632" y="5380639"/>
            <a:ext cx="28071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itchFamily="49" charset="-128"/>
                <a:ea typeface="ＭＳ ゴシック" pitchFamily="49" charset="-128"/>
              </a:rPr>
              <a:t>調査の対象となる患者さんへ</a:t>
            </a:r>
          </a:p>
        </p:txBody>
      </p:sp>
      <p:sp>
        <p:nvSpPr>
          <p:cNvPr id="5" name="角丸四角形 26">
            <a:extLst>
              <a:ext uri="{FF2B5EF4-FFF2-40B4-BE49-F238E27FC236}">
                <a16:creationId xmlns:a16="http://schemas.microsoft.com/office/drawing/2014/main" id="{35600921-AC47-4338-A709-90615A0E67F9}"/>
              </a:ext>
            </a:extLst>
          </p:cNvPr>
          <p:cNvSpPr/>
          <p:nvPr/>
        </p:nvSpPr>
        <p:spPr>
          <a:xfrm>
            <a:off x="318437" y="222244"/>
            <a:ext cx="6221126" cy="76808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日本気管食道科学会より</a:t>
            </a:r>
            <a:endParaRPr kumimoji="1" lang="en-US" altLang="ja-JP" sz="1400" b="1" dirty="0">
              <a:solidFill>
                <a:schemeClr val="tx1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algn="ctr"/>
            <a:r>
              <a:rPr lang="en-US" altLang="ja-JP" sz="2000" b="1" dirty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『</a:t>
            </a:r>
            <a:r>
              <a:rPr lang="ja-JP" altLang="en-US" sz="2000" b="1" dirty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　　　　　　　　　　　</a:t>
            </a:r>
            <a:r>
              <a:rPr lang="en-US" altLang="ja-JP" sz="2000" b="1" dirty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』</a:t>
            </a:r>
            <a:r>
              <a:rPr lang="ja-JP" altLang="en-US" sz="2000" b="1" dirty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について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B8DEBEC-6307-4980-9115-471F479F718C}"/>
              </a:ext>
            </a:extLst>
          </p:cNvPr>
          <p:cNvSpPr txBox="1"/>
          <p:nvPr/>
        </p:nvSpPr>
        <p:spPr>
          <a:xfrm>
            <a:off x="116632" y="1042592"/>
            <a:ext cx="26276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itchFamily="49" charset="-128"/>
                <a:ea typeface="ＭＳ ゴシック" pitchFamily="49" charset="-128"/>
              </a:rPr>
              <a:t>研究（調査）の目的と概略</a:t>
            </a:r>
            <a:endParaRPr kumimoji="1" lang="en-US" altLang="ja-JP" sz="1400" b="1" dirty="0">
              <a:solidFill>
                <a:schemeClr val="tx1">
                  <a:lumMod val="95000"/>
                  <a:lumOff val="5000"/>
                </a:schemeClr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2502631-8084-4132-9DB4-ACDC2C85F41A}"/>
              </a:ext>
            </a:extLst>
          </p:cNvPr>
          <p:cNvSpPr/>
          <p:nvPr/>
        </p:nvSpPr>
        <p:spPr>
          <a:xfrm>
            <a:off x="159104" y="1360638"/>
            <a:ext cx="6497423" cy="98917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schemeClr val="tx1"/>
                </a:solidFill>
              </a:rPr>
              <a:t>　　　　　国民がわかりやすい言葉・表現で記載してください。</a:t>
            </a:r>
            <a:endParaRPr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3DC7FEA-4499-4164-AEC7-9D3087C17706}"/>
              </a:ext>
            </a:extLst>
          </p:cNvPr>
          <p:cNvSpPr txBox="1"/>
          <p:nvPr/>
        </p:nvSpPr>
        <p:spPr>
          <a:xfrm>
            <a:off x="116632" y="6300192"/>
            <a:ext cx="29867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itchFamily="49" charset="-128"/>
                <a:ea typeface="ＭＳ ゴシック" pitchFamily="49" charset="-128"/>
              </a:rPr>
              <a:t>この調査への協力は任意です。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9629E05-1E23-48A8-BC9F-30A3B54F02FA}"/>
              </a:ext>
            </a:extLst>
          </p:cNvPr>
          <p:cNvSpPr txBox="1"/>
          <p:nvPr/>
        </p:nvSpPr>
        <p:spPr>
          <a:xfrm>
            <a:off x="116632" y="7228384"/>
            <a:ext cx="17299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itchFamily="49" charset="-128"/>
                <a:ea typeface="ＭＳ ゴシック" pitchFamily="49" charset="-128"/>
              </a:rPr>
              <a:t>お問い合わせ先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1EC82C5-5023-47F8-9254-EBC13E76AE7F}"/>
              </a:ext>
            </a:extLst>
          </p:cNvPr>
          <p:cNvSpPr/>
          <p:nvPr/>
        </p:nvSpPr>
        <p:spPr>
          <a:xfrm>
            <a:off x="1851470" y="8316416"/>
            <a:ext cx="4889898" cy="669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500"/>
              </a:lnSpc>
            </a:pPr>
            <a:r>
              <a:rPr lang="ja-JP" altLang="en-US" sz="1200" dirty="0"/>
              <a:t>特定非営利活動法人日本気管食道科学会　事務局</a:t>
            </a:r>
            <a:br>
              <a:rPr lang="ja-JP" altLang="en-US" sz="1200" dirty="0"/>
            </a:br>
            <a:r>
              <a:rPr lang="ja-JP" altLang="en-US" sz="1200" dirty="0"/>
              <a:t>〒</a:t>
            </a:r>
            <a:r>
              <a:rPr lang="en-US" altLang="ja-JP" sz="1200" dirty="0"/>
              <a:t>160-0004</a:t>
            </a:r>
            <a:r>
              <a:rPr lang="ja-JP" altLang="en-US" sz="1200" dirty="0"/>
              <a:t>　東京都新宿区四谷</a:t>
            </a:r>
            <a:r>
              <a:rPr lang="en-US" altLang="ja-JP" sz="1200" dirty="0"/>
              <a:t>1-11</a:t>
            </a:r>
            <a:r>
              <a:rPr lang="ja-JP" altLang="en-US" sz="1200" dirty="0"/>
              <a:t>　陽臨堂ビル</a:t>
            </a:r>
            <a:r>
              <a:rPr lang="en-US" altLang="ja-JP" sz="1200" dirty="0"/>
              <a:t>2F</a:t>
            </a:r>
            <a:br>
              <a:rPr lang="en-US" altLang="ja-JP" sz="1200" dirty="0"/>
            </a:br>
            <a:r>
              <a:rPr lang="ja-JP" altLang="en-US" sz="1200" dirty="0"/>
              <a:t>　　　　　　　　</a:t>
            </a:r>
            <a:r>
              <a:rPr lang="en-US" altLang="ja-JP" sz="1200" dirty="0"/>
              <a:t>E-mail </a:t>
            </a:r>
            <a:r>
              <a:rPr lang="ja-JP" altLang="en-US" sz="1200" dirty="0"/>
              <a:t>：</a:t>
            </a:r>
            <a:r>
              <a:rPr lang="en-US" altLang="ja-JP" sz="1200" dirty="0">
                <a:hlinkClick r:id="rId2"/>
              </a:rPr>
              <a:t>jbes@kishoku.jp</a:t>
            </a:r>
            <a:r>
              <a:rPr lang="ja-JP" altLang="en-US" sz="1200" dirty="0"/>
              <a:t>　　</a:t>
            </a:r>
            <a:endParaRPr lang="ja-JP" altLang="en-US" sz="1200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B0F6AF0-C93F-47CD-A61F-C96F1855DA00}"/>
              </a:ext>
            </a:extLst>
          </p:cNvPr>
          <p:cNvSpPr/>
          <p:nvPr/>
        </p:nvSpPr>
        <p:spPr>
          <a:xfrm>
            <a:off x="476672" y="8328249"/>
            <a:ext cx="1282170" cy="2160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お問い合わせ先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773E321-59AF-45C9-9334-CE6D5D585B5F}"/>
              </a:ext>
            </a:extLst>
          </p:cNvPr>
          <p:cNvSpPr/>
          <p:nvPr/>
        </p:nvSpPr>
        <p:spPr>
          <a:xfrm>
            <a:off x="159104" y="5668671"/>
            <a:ext cx="6497423" cy="63152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9D7A8CF2-C410-4C3D-8D4A-49BBCD3CC926}"/>
              </a:ext>
            </a:extLst>
          </p:cNvPr>
          <p:cNvSpPr/>
          <p:nvPr/>
        </p:nvSpPr>
        <p:spPr>
          <a:xfrm>
            <a:off x="159104" y="2716691"/>
            <a:ext cx="6497423" cy="999203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schemeClr val="tx1"/>
                </a:solidFill>
              </a:rPr>
              <a:t>　　　　　患者の診療対象期間はここに記載してください。</a:t>
            </a:r>
            <a:endParaRPr kumimoji="1" lang="ja-JP" altLang="en-US" dirty="0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B5E84FDB-5F5F-4FF7-A6AA-A21E93524EE3}"/>
              </a:ext>
            </a:extLst>
          </p:cNvPr>
          <p:cNvSpPr/>
          <p:nvPr/>
        </p:nvSpPr>
        <p:spPr>
          <a:xfrm>
            <a:off x="159104" y="5083814"/>
            <a:ext cx="6497423" cy="28027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itchFamily="49" charset="-128"/>
                <a:ea typeface="ＭＳ ゴシック" pitchFamily="49" charset="-128"/>
              </a:rPr>
              <a:t>　　　学会承認の年月日～研究終了予定の年月日を記載してください。</a:t>
            </a:r>
            <a:endParaRPr lang="en-US" altLang="ja-JP" sz="1200" dirty="0">
              <a:solidFill>
                <a:schemeClr val="tx1">
                  <a:lumMod val="95000"/>
                  <a:lumOff val="5000"/>
                </a:schemeClr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EA13C9A6-7FF1-4BA2-93C5-7A365D63CE5F}"/>
              </a:ext>
            </a:extLst>
          </p:cNvPr>
          <p:cNvSpPr/>
          <p:nvPr/>
        </p:nvSpPr>
        <p:spPr>
          <a:xfrm>
            <a:off x="159104" y="4081389"/>
            <a:ext cx="6497423" cy="634627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B7A6955-CC26-4AB6-A867-30CF3AF0A484}"/>
              </a:ext>
            </a:extLst>
          </p:cNvPr>
          <p:cNvSpPr txBox="1"/>
          <p:nvPr/>
        </p:nvSpPr>
        <p:spPr>
          <a:xfrm>
            <a:off x="116632" y="3749609"/>
            <a:ext cx="24481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itchFamily="49" charset="-128"/>
                <a:ea typeface="ＭＳ ゴシック" pitchFamily="49" charset="-128"/>
              </a:rPr>
              <a:t>研究（調査）の参加施設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396CE083-4396-43F6-9E05-B43FE061F64B}"/>
              </a:ext>
            </a:extLst>
          </p:cNvPr>
          <p:cNvSpPr/>
          <p:nvPr/>
        </p:nvSpPr>
        <p:spPr>
          <a:xfrm>
            <a:off x="159104" y="6588224"/>
            <a:ext cx="6497423" cy="63152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6BE7C45B-EAA9-4095-813B-ED4852F381B0}"/>
              </a:ext>
            </a:extLst>
          </p:cNvPr>
          <p:cNvSpPr/>
          <p:nvPr/>
        </p:nvSpPr>
        <p:spPr>
          <a:xfrm>
            <a:off x="130600" y="7524328"/>
            <a:ext cx="6497423" cy="63152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500"/>
              </a:lnSpc>
            </a:pPr>
            <a:r>
              <a:rPr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itchFamily="49" charset="-128"/>
                <a:ea typeface="ＭＳ ゴシック" pitchFamily="49" charset="-128"/>
              </a:rPr>
              <a:t>この研究は、</a:t>
            </a:r>
            <a:r>
              <a:rPr lang="ja-JP" altLang="en-US" sz="1200" dirty="0">
                <a:solidFill>
                  <a:schemeClr val="tx1"/>
                </a:solidFill>
              </a:rPr>
              <a:t>日本気管食道科学会</a:t>
            </a:r>
            <a:r>
              <a:rPr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itchFamily="49" charset="-128"/>
                <a:ea typeface="ＭＳ ゴシック" pitchFamily="49" charset="-128"/>
              </a:rPr>
              <a:t>会臨床研究委員会が研究事務局を担当しています。</a:t>
            </a:r>
            <a:endParaRPr lang="en-US" altLang="ja-JP" sz="1200" dirty="0">
              <a:solidFill>
                <a:schemeClr val="tx1">
                  <a:lumMod val="95000"/>
                  <a:lumOff val="5000"/>
                </a:schemeClr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itchFamily="49" charset="-128"/>
                <a:ea typeface="ＭＳ ゴシック" pitchFamily="49" charset="-128"/>
              </a:rPr>
              <a:t>　　　　　　研究責任者：　　　　　　　（施設名）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CC9F968-7259-4CB4-890C-08B3DAB61192}"/>
              </a:ext>
            </a:extLst>
          </p:cNvPr>
          <p:cNvSpPr txBox="1"/>
          <p:nvPr/>
        </p:nvSpPr>
        <p:spPr>
          <a:xfrm>
            <a:off x="5937943" y="81902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/>
              <a:t>資料</a:t>
            </a:r>
            <a:r>
              <a:rPr kumimoji="1" lang="ja-JP" altLang="en-US" dirty="0"/>
              <a:t>２</a:t>
            </a:r>
          </a:p>
        </p:txBody>
      </p:sp>
      <p:sp>
        <p:nvSpPr>
          <p:cNvPr id="20" name="テキスト ボックス 25">
            <a:extLst>
              <a:ext uri="{FF2B5EF4-FFF2-40B4-BE49-F238E27FC236}">
                <a16:creationId xmlns:a16="http://schemas.microsoft.com/office/drawing/2014/main" id="{B18EBC30-F491-435A-B482-E354F9F855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769" y="6588224"/>
            <a:ext cx="649446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en-US" altLang="ja-JP" sz="1200" dirty="0"/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1964979D-73D5-4A3F-8427-C8FE8D97DC8E}"/>
              </a:ext>
            </a:extLst>
          </p:cNvPr>
          <p:cNvSpPr/>
          <p:nvPr/>
        </p:nvSpPr>
        <p:spPr>
          <a:xfrm>
            <a:off x="2420321" y="69471"/>
            <a:ext cx="2017357" cy="36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例</a:t>
            </a:r>
          </a:p>
        </p:txBody>
      </p:sp>
    </p:spTree>
    <p:extLst>
      <p:ext uri="{BB962C8B-B14F-4D97-AF65-F5344CB8AC3E}">
        <p14:creationId xmlns:p14="http://schemas.microsoft.com/office/powerpoint/2010/main" val="3945494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338</Words>
  <Application>Microsoft Office PowerPoint</Application>
  <PresentationFormat>画面に合わせる (4:3)</PresentationFormat>
  <Paragraphs>33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ＭＳ ゴシック</vt:lpstr>
      <vt:lpstr>Arial</vt:lpstr>
      <vt:lpstr>Calibri</vt:lpstr>
      <vt:lpstr>Wingdings</vt:lpstr>
      <vt:lpstr>Office ​​テーマ</vt:lpstr>
      <vt:lpstr>PowerPoint プレゼンテーション</vt:lpstr>
      <vt:lpstr>PowerPoint プレゼンテーション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V.D.Secretary</dc:creator>
  <cp:lastModifiedBy>USER02</cp:lastModifiedBy>
  <cp:revision>33</cp:revision>
  <cp:lastPrinted>2015-04-09T01:36:37Z</cp:lastPrinted>
  <dcterms:created xsi:type="dcterms:W3CDTF">2015-04-08T06:16:34Z</dcterms:created>
  <dcterms:modified xsi:type="dcterms:W3CDTF">2020-12-07T07:31:30Z</dcterms:modified>
</cp:coreProperties>
</file>